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5" r:id="rId12"/>
  </p:sldIdLst>
  <p:sldSz cx="14630400" cy="8229600"/>
  <p:notesSz cx="8229600" cy="146304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916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  <p:txBody>
          <a:bodyPr/>
          <a:lstStyle/>
          <a:p>
            <a:endParaRPr lang="vi-V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7.png"/><Relationship Id="rId20" Type="http://schemas.openxmlformats.org/officeDocument/2006/relationships/image" Target="../media/image31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34.png"/><Relationship Id="rId7" Type="http://schemas.openxmlformats.org/officeDocument/2006/relationships/image" Target="../media/image3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emf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BÁO CÁO ĐỒ ÁN LẬP TRÌNH WEB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Chào mừng quý vị giảng viên và các bạn sinh viên. Hôm nay, chúng tôi xin trình bày báo cáo đồ án lập trình web về </a:t>
            </a: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Website Thuê Xe Đạp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- một dự án đầy tiềm năng và thiết thực.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EE8E78-8595-4860-1EF3-69E68B02A14C}"/>
              </a:ext>
            </a:extLst>
          </p:cNvPr>
          <p:cNvSpPr/>
          <p:nvPr/>
        </p:nvSpPr>
        <p:spPr>
          <a:xfrm>
            <a:off x="12852971" y="7746715"/>
            <a:ext cx="1684962" cy="390418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88A11-40F0-EFA2-DAA8-2C168C4F8298}"/>
              </a:ext>
            </a:extLst>
          </p:cNvPr>
          <p:cNvSpPr txBox="1"/>
          <p:nvPr/>
        </p:nvSpPr>
        <p:spPr>
          <a:xfrm>
            <a:off x="6280190" y="6092575"/>
            <a:ext cx="720977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50" b="1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NHÓM 19</a:t>
            </a:r>
          </a:p>
          <a:p>
            <a:r>
              <a:rPr lang="en-US" sz="1750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Dương Hữu Phước	MSV: 245748020110246</a:t>
            </a:r>
          </a:p>
          <a:p>
            <a:r>
              <a:rPr lang="en-US" sz="1750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Nguyễn Văn Quốc               MSV: 245748020110137</a:t>
            </a:r>
            <a:endParaRPr lang="vi-VN" sz="175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640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840111" y="2656523"/>
            <a:ext cx="7386042" cy="540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Hướng Phát Triển Trong Tương Lai</a:t>
            </a:r>
            <a:endParaRPr lang="en-US" sz="3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111" y="3716774"/>
            <a:ext cx="5388531" cy="1143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13228" y="4409242"/>
            <a:ext cx="2780228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Thêm Đăng Ký, Đăng Nhập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2013228" y="4783574"/>
            <a:ext cx="5042297" cy="553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Phát triển hệ thống tài khoản người dùng để cá nhân hóa trải nghiệm và quản lý lịch sử thuê xe.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758" y="3457099"/>
            <a:ext cx="5388531" cy="11430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74875" y="4149566"/>
            <a:ext cx="3024902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Tích Hợp Thanh Toán Online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7574875" y="4523899"/>
            <a:ext cx="5042297" cy="553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Đưa vào các cổng thanh toán trực tuyến (Momo, ZaloPay, thẻ tín dụng) để tăng sự tiện lợi cho người dùng.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111" y="5943362"/>
            <a:ext cx="5388531" cy="11430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13228" y="6635829"/>
            <a:ext cx="3123962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Mở Rộng Sản Phẩm &amp; Dịch Vụ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2013228" y="7010162"/>
            <a:ext cx="5042297" cy="553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Bổ sung các loại xe đạp khác nhau (xe địa hình, xe đạp điện), phụ kiện đi kèm và dịch vụ bảo dưỡng.</a:t>
            </a:r>
            <a:endParaRPr lang="en-US" sz="13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758" y="5683687"/>
            <a:ext cx="5388531" cy="11430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74875" y="6376154"/>
            <a:ext cx="2490073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Phát Triển Đa Nền Tảng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7574875" y="6750487"/>
            <a:ext cx="5042297" cy="553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Xây dựng ứng dụng di động (iOS/Android) để tiếp cận nhiều người dùng hơn và tối ưu trải nghiệm trên smartphone.</a:t>
            </a:r>
            <a:endParaRPr lang="en-US" sz="13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DC1C77-89BE-EC33-C2E8-18C292A142A7}"/>
              </a:ext>
            </a:extLst>
          </p:cNvPr>
          <p:cNvSpPr/>
          <p:nvPr/>
        </p:nvSpPr>
        <p:spPr>
          <a:xfrm>
            <a:off x="12852971" y="7746715"/>
            <a:ext cx="1684962" cy="390418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08823" y="593765"/>
            <a:ext cx="4763333" cy="524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Kết Luận &amp; Lời Cảm Ơn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2008823" y="1558290"/>
            <a:ext cx="5101590" cy="1515547"/>
          </a:xfrm>
          <a:prstGeom prst="roundRect">
            <a:avLst>
              <a:gd name="adj" fmla="val 4650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dist="15240" dir="2700000" algn="bl" rotWithShape="0">
              <a:srgbClr val="E6DED2">
                <a:alpha val="100000"/>
              </a:srgbClr>
            </a:outerShdw>
          </a:effectLst>
        </p:spPr>
        <p:txBody>
          <a:bodyPr/>
          <a:lstStyle/>
          <a:p>
            <a:endParaRPr lang="vi-V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075" y="1480542"/>
            <a:ext cx="201335" cy="20133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6826" y="2950250"/>
            <a:ext cx="201335" cy="20133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83262" y="1832729"/>
            <a:ext cx="2717959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Đề tài có tính thực tiễn cao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2283262" y="2262664"/>
            <a:ext cx="4552712" cy="536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Website thuê xe đạp đáp ứng nhu cầu thực tế, góp phần xây dựng cộng đồng sống xanh và năng động.</a:t>
            </a:r>
            <a:endParaRPr lang="en-US" sz="1300" dirty="0"/>
          </a:p>
        </p:txBody>
      </p:sp>
      <p:sp>
        <p:nvSpPr>
          <p:cNvPr id="8" name="Shape 4"/>
          <p:cNvSpPr/>
          <p:nvPr/>
        </p:nvSpPr>
        <p:spPr>
          <a:xfrm>
            <a:off x="2008823" y="3241596"/>
            <a:ext cx="5101590" cy="1515547"/>
          </a:xfrm>
          <a:prstGeom prst="roundRect">
            <a:avLst>
              <a:gd name="adj" fmla="val 4650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dist="15240" dir="2700000" algn="bl" rotWithShape="0">
              <a:srgbClr val="E6DED2">
                <a:alpha val="100000"/>
              </a:srgbClr>
            </a:outerShdw>
          </a:effectLst>
        </p:spPr>
        <p:txBody>
          <a:bodyPr/>
          <a:lstStyle/>
          <a:p>
            <a:endParaRPr lang="vi-VN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075" y="3163848"/>
            <a:ext cx="201335" cy="20133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6826" y="4633555"/>
            <a:ext cx="201335" cy="20133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83262" y="3516035"/>
            <a:ext cx="2695099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Đáp ứng yêu cầu học phần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2283262" y="3945969"/>
            <a:ext cx="4552712" cy="536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Đồ án đã hoàn thành các mục tiêu đề ra, thể hiện kiến thức và kỹ năng lập trình web của nhóm.</a:t>
            </a:r>
            <a:endParaRPr lang="en-US" sz="1300" dirty="0"/>
          </a:p>
        </p:txBody>
      </p:sp>
      <p:sp>
        <p:nvSpPr>
          <p:cNvPr id="13" name="Shape 7"/>
          <p:cNvSpPr/>
          <p:nvPr/>
        </p:nvSpPr>
        <p:spPr>
          <a:xfrm>
            <a:off x="2008823" y="4924901"/>
            <a:ext cx="5101590" cy="1515547"/>
          </a:xfrm>
          <a:prstGeom prst="roundRect">
            <a:avLst>
              <a:gd name="adj" fmla="val 4650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dist="15240" dir="2700000" algn="bl" rotWithShape="0">
              <a:srgbClr val="E6DED2">
                <a:alpha val="100000"/>
              </a:srgbClr>
            </a:outerShdw>
          </a:effectLst>
        </p:spPr>
        <p:txBody>
          <a:bodyPr/>
          <a:lstStyle/>
          <a:p>
            <a:endParaRPr lang="vi-VN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075" y="4847153"/>
            <a:ext cx="201335" cy="20133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6826" y="6316861"/>
            <a:ext cx="201335" cy="201335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2283262" y="5199340"/>
            <a:ext cx="3618309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Khả năng phát triển trong tương lai</a:t>
            </a:r>
            <a:endParaRPr lang="en-US" sz="1650" dirty="0"/>
          </a:p>
        </p:txBody>
      </p:sp>
      <p:sp>
        <p:nvSpPr>
          <p:cNvPr id="17" name="Text 9"/>
          <p:cNvSpPr/>
          <p:nvPr/>
        </p:nvSpPr>
        <p:spPr>
          <a:xfrm>
            <a:off x="2283262" y="5629275"/>
            <a:ext cx="4552712" cy="536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Dự án có tiềm năng mở rộng lớn, hướng tới một nền tảng thuê xe đạp toàn diện và tiện ích.</a:t>
            </a:r>
            <a:endParaRPr lang="en-US" sz="1300" dirty="0"/>
          </a:p>
        </p:txBody>
      </p:sp>
      <p:sp>
        <p:nvSpPr>
          <p:cNvPr id="18" name="Text 10"/>
          <p:cNvSpPr/>
          <p:nvPr/>
        </p:nvSpPr>
        <p:spPr>
          <a:xfrm>
            <a:off x="2008823" y="6629162"/>
            <a:ext cx="5101590" cy="838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Xin chân thành cảm ơn thầy cô và các bạn đã lắng nghe!</a:t>
            </a:r>
            <a:endParaRPr lang="en-US" sz="2600" dirty="0"/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7369" y="1558290"/>
            <a:ext cx="5101590" cy="51015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5550F2B-D983-AD32-F5E4-109E2C2AB24A}"/>
              </a:ext>
            </a:extLst>
          </p:cNvPr>
          <p:cNvSpPr/>
          <p:nvPr/>
        </p:nvSpPr>
        <p:spPr>
          <a:xfrm>
            <a:off x="12852971" y="7746715"/>
            <a:ext cx="1684962" cy="390418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0299" y="723305"/>
            <a:ext cx="5099328" cy="637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Lý Do Chọn Đề Tài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00299" y="1666518"/>
            <a:ext cx="3756065" cy="3303389"/>
          </a:xfrm>
          <a:prstGeom prst="roundRect">
            <a:avLst>
              <a:gd name="adj" fmla="val 2593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dist="19050" dir="2700000" algn="bl" rotWithShape="0">
              <a:srgbClr val="E6DED2">
                <a:alpha val="100000"/>
              </a:srgbClr>
            </a:outerShdw>
          </a:effectLst>
        </p:spPr>
        <p:txBody>
          <a:bodyPr/>
          <a:lstStyle/>
          <a:p>
            <a:endParaRPr lang="vi-VN"/>
          </a:p>
        </p:txBody>
      </p:sp>
      <p:sp>
        <p:nvSpPr>
          <p:cNvPr id="5" name="Shape 2"/>
          <p:cNvSpPr/>
          <p:nvPr/>
        </p:nvSpPr>
        <p:spPr>
          <a:xfrm>
            <a:off x="6411873" y="1878092"/>
            <a:ext cx="611862" cy="611862"/>
          </a:xfrm>
          <a:prstGeom prst="roundRect">
            <a:avLst>
              <a:gd name="adj" fmla="val 14943052"/>
            </a:avLst>
          </a:prstGeom>
          <a:solidFill>
            <a:srgbClr val="E6DED2"/>
          </a:solidFill>
          <a:ln/>
        </p:spPr>
        <p:txBody>
          <a:bodyPr/>
          <a:lstStyle/>
          <a:p>
            <a:endParaRPr lang="vi-V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80108" y="2046327"/>
            <a:ext cx="275273" cy="27527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11873" y="2693908"/>
            <a:ext cx="3332917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Nhu cầu thuê xe đạp tăng cao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6411873" y="3453408"/>
            <a:ext cx="3332917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Xe đạp là phương tiện di chuyển thân thiện môi trường, được ưa chuộng bởi sinh viên, khách du lịch và người dân đô thị.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10160318" y="1666518"/>
            <a:ext cx="3756184" cy="3303389"/>
          </a:xfrm>
          <a:prstGeom prst="roundRect">
            <a:avLst>
              <a:gd name="adj" fmla="val 2593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dist="19050" dir="2700000" algn="bl" rotWithShape="0">
              <a:srgbClr val="E6DED2">
                <a:alpha val="100000"/>
              </a:srgbClr>
            </a:outerShdw>
          </a:effectLst>
        </p:spPr>
        <p:txBody>
          <a:bodyPr/>
          <a:lstStyle/>
          <a:p>
            <a:endParaRPr lang="vi-VN"/>
          </a:p>
        </p:txBody>
      </p:sp>
      <p:sp>
        <p:nvSpPr>
          <p:cNvPr id="10" name="Shape 6"/>
          <p:cNvSpPr/>
          <p:nvPr/>
        </p:nvSpPr>
        <p:spPr>
          <a:xfrm>
            <a:off x="10371892" y="1878092"/>
            <a:ext cx="611862" cy="611862"/>
          </a:xfrm>
          <a:prstGeom prst="roundRect">
            <a:avLst>
              <a:gd name="adj" fmla="val 14943052"/>
            </a:avLst>
          </a:prstGeom>
          <a:solidFill>
            <a:srgbClr val="E6DED2"/>
          </a:solidFill>
          <a:ln/>
        </p:spPr>
        <p:txBody>
          <a:bodyPr/>
          <a:lstStyle/>
          <a:p>
            <a:endParaRPr lang="vi-VN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40127" y="2046327"/>
            <a:ext cx="275273" cy="27527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71892" y="2693908"/>
            <a:ext cx="3333036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Thân thiện môi trường &amp; tốt cho sức khỏe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10371892" y="3453408"/>
            <a:ext cx="3333036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Thuê xe đạp góp phần giảm ô nhiễm, nâng cao sức khỏe cộng đồng, phù hợp với xu hướng sống xanh.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6200299" y="5173861"/>
            <a:ext cx="7716202" cy="2332315"/>
          </a:xfrm>
          <a:prstGeom prst="roundRect">
            <a:avLst>
              <a:gd name="adj" fmla="val 3673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dist="19050" dir="2700000" algn="bl" rotWithShape="0">
              <a:srgbClr val="E6DED2">
                <a:alpha val="100000"/>
              </a:srgbClr>
            </a:outerShdw>
          </a:effectLst>
        </p:spPr>
        <p:txBody>
          <a:bodyPr/>
          <a:lstStyle/>
          <a:p>
            <a:endParaRPr lang="vi-VN"/>
          </a:p>
        </p:txBody>
      </p:sp>
      <p:sp>
        <p:nvSpPr>
          <p:cNvPr id="15" name="Shape 10"/>
          <p:cNvSpPr/>
          <p:nvPr/>
        </p:nvSpPr>
        <p:spPr>
          <a:xfrm>
            <a:off x="6411873" y="5385435"/>
            <a:ext cx="611862" cy="611862"/>
          </a:xfrm>
          <a:prstGeom prst="roundRect">
            <a:avLst>
              <a:gd name="adj" fmla="val 14943052"/>
            </a:avLst>
          </a:prstGeom>
          <a:solidFill>
            <a:srgbClr val="E6DED2"/>
          </a:solidFill>
          <a:ln/>
        </p:spPr>
        <p:txBody>
          <a:bodyPr/>
          <a:lstStyle/>
          <a:p>
            <a:endParaRPr lang="vi-VN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80108" y="5553670"/>
            <a:ext cx="275273" cy="27527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411873" y="6201251"/>
            <a:ext cx="3705225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Ứng dụng công nghệ thông tin</a:t>
            </a:r>
            <a:endParaRPr lang="en-US" sz="2000" dirty="0"/>
          </a:p>
        </p:txBody>
      </p:sp>
      <p:sp>
        <p:nvSpPr>
          <p:cNvPr id="18" name="Text 12"/>
          <p:cNvSpPr/>
          <p:nvPr/>
        </p:nvSpPr>
        <p:spPr>
          <a:xfrm>
            <a:off x="6411873" y="6642140"/>
            <a:ext cx="7293054" cy="652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Giải quyết vấn đề thực tế bằng cách tạo ra một nền tảng thuê xe đạp trực tuyến tiện lợi.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74BA275-197E-83F1-40C9-C119DD1D7BE6}"/>
              </a:ext>
            </a:extLst>
          </p:cNvPr>
          <p:cNvSpPr/>
          <p:nvPr/>
        </p:nvSpPr>
        <p:spPr>
          <a:xfrm>
            <a:off x="12852971" y="7746715"/>
            <a:ext cx="1684962" cy="390418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240" y="615910"/>
            <a:ext cx="5552361" cy="693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Mục Tiêu Đề Tài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7240" y="1842730"/>
            <a:ext cx="7628811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Đồ án này tập trung vào ba mục tiêu chính để mang lại một sản phẩm chất lượng và hữu ích: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77240" y="2803088"/>
            <a:ext cx="499705" cy="499705"/>
          </a:xfrm>
          <a:prstGeom prst="roundRect">
            <a:avLst>
              <a:gd name="adj" fmla="val 18667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vi-VN"/>
          </a:p>
        </p:txBody>
      </p:sp>
      <p:sp>
        <p:nvSpPr>
          <p:cNvPr id="5" name="Text 3"/>
          <p:cNvSpPr/>
          <p:nvPr/>
        </p:nvSpPr>
        <p:spPr>
          <a:xfrm>
            <a:off x="860465" y="2844701"/>
            <a:ext cx="333137" cy="416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4"/>
          <p:cNvSpPr/>
          <p:nvPr/>
        </p:nvSpPr>
        <p:spPr>
          <a:xfrm>
            <a:off x="1498997" y="2879408"/>
            <a:ext cx="2953822" cy="1041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Xây dựng website thuê xe đạp hoàn chỉnh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1498997" y="4142661"/>
            <a:ext cx="2953822" cy="142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Phát triển một nền tảng trực tuyến cho phép người dùng dễ dàng tìm kiếm và thuê xe đạp.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4730353" y="2803088"/>
            <a:ext cx="499705" cy="499705"/>
          </a:xfrm>
          <a:prstGeom prst="roundRect">
            <a:avLst>
              <a:gd name="adj" fmla="val 18667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vi-VN"/>
          </a:p>
        </p:txBody>
      </p:sp>
      <p:sp>
        <p:nvSpPr>
          <p:cNvPr id="9" name="Text 7"/>
          <p:cNvSpPr/>
          <p:nvPr/>
        </p:nvSpPr>
        <p:spPr>
          <a:xfrm>
            <a:off x="4813578" y="2844701"/>
            <a:ext cx="333137" cy="416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8"/>
          <p:cNvSpPr/>
          <p:nvPr/>
        </p:nvSpPr>
        <p:spPr>
          <a:xfrm>
            <a:off x="5452110" y="2879408"/>
            <a:ext cx="2953941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Giao diện đơn giản, dễ sử dụng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5452110" y="3795593"/>
            <a:ext cx="2953941" cy="142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Thiết kế website với trải nghiệm người dùng tối ưu, đảm bảo mọi đối tượng đều có thể thao tác dễ dàng.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77240" y="6007894"/>
            <a:ext cx="499705" cy="499705"/>
          </a:xfrm>
          <a:prstGeom prst="roundRect">
            <a:avLst>
              <a:gd name="adj" fmla="val 18667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vi-VN"/>
          </a:p>
        </p:txBody>
      </p:sp>
      <p:sp>
        <p:nvSpPr>
          <p:cNvPr id="13" name="Text 11"/>
          <p:cNvSpPr/>
          <p:nvPr/>
        </p:nvSpPr>
        <p:spPr>
          <a:xfrm>
            <a:off x="860465" y="6049506"/>
            <a:ext cx="333137" cy="416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2"/>
          <p:cNvSpPr/>
          <p:nvPr/>
        </p:nvSpPr>
        <p:spPr>
          <a:xfrm>
            <a:off x="1498997" y="6084213"/>
            <a:ext cx="5024795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Hoạt động ổn định trên nhiều thiết bị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1498997" y="6653332"/>
            <a:ext cx="6907054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Đảm bảo website tương thích với các kích thước màn hình khác nhau, từ máy tính đến điện thoại di động.</a:t>
            </a:r>
            <a:endParaRPr lang="en-US" sz="170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405" y="1892737"/>
            <a:ext cx="4905256" cy="490525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6B26935-E70B-0D7F-D74C-6BB4BAE64922}"/>
              </a:ext>
            </a:extLst>
          </p:cNvPr>
          <p:cNvSpPr/>
          <p:nvPr/>
        </p:nvSpPr>
        <p:spPr>
          <a:xfrm>
            <a:off x="12852971" y="7746715"/>
            <a:ext cx="1684962" cy="390418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45525"/>
            <a:ext cx="83742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Phạm Vi &amp; Đối Tượng Sử Dụng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07933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049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Đối tượng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795367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Hướng đến </a:t>
            </a: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sinh viên, giảng viên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và những người có nhu cầu thuê xe đạp trong thời gian ngắn hoặc dài hạn.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507933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3049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Nền tảng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795367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Website sẽ hoạt động trên mọi trình duyệt web hiện đại, đảm bảo khả năng tiếp cận rộng rãi.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507933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3049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Phạm vi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795367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Phù hợp với yêu cầu của đồ án sinh viên, tập trung vào các chức năng cốt lõi của một hệ thống thuê xe đạp.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20B246-F5B3-C47C-99BE-256CAD2CE983}"/>
              </a:ext>
            </a:extLst>
          </p:cNvPr>
          <p:cNvSpPr/>
          <p:nvPr/>
        </p:nvSpPr>
        <p:spPr>
          <a:xfrm>
            <a:off x="12852971" y="7746715"/>
            <a:ext cx="1684962" cy="390418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Công Nghệ Sử Dụng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044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Dự án được xây dựng dựa trên các công nghệ web phổ biến và mạnh mẽ, đảm bảo tính hiện đại và khả năng mở rộng.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970603" y="29432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HTML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433643"/>
            <a:ext cx="40120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Cấu trúc và nội dung trang web.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46508" y="3451503"/>
            <a:ext cx="339328" cy="3393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824442" y="29432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CSS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824442" y="3433643"/>
            <a:ext cx="40121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Thiết kế giao diện, tạo phong cách.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44326" y="3451503"/>
            <a:ext cx="339328" cy="33932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051256" y="45781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JavaScript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10051256" y="5068610"/>
            <a:ext cx="37853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Tương tác người dùng, xử lý logic.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43117" y="4835128"/>
            <a:ext cx="339328" cy="33932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24442" y="62132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Bootstrap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9824442" y="6703695"/>
            <a:ext cx="40121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Thiết kế responsive nhanh chóng.</a:t>
            </a:r>
            <a:endParaRPr lang="en-US" sz="17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44326" y="6218753"/>
            <a:ext cx="339328" cy="339328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1970603" y="62132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jQuery</a:t>
            </a:r>
            <a:endParaRPr lang="en-US" sz="2200" dirty="0"/>
          </a:p>
        </p:txBody>
      </p:sp>
      <p:sp>
        <p:nvSpPr>
          <p:cNvPr id="21" name="Text 11"/>
          <p:cNvSpPr/>
          <p:nvPr/>
        </p:nvSpPr>
        <p:spPr>
          <a:xfrm>
            <a:off x="793790" y="6703695"/>
            <a:ext cx="40120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Thao tác DOM, hiệu ứng động.</a:t>
            </a:r>
            <a:endParaRPr lang="en-US" sz="1750" dirty="0"/>
          </a:p>
        </p:txBody>
      </p:sp>
      <p:pic>
        <p:nvPicPr>
          <p:cNvPr id="22" name="Image 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23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346508" y="6218753"/>
            <a:ext cx="339328" cy="339328"/>
          </a:xfrm>
          <a:prstGeom prst="rect">
            <a:avLst/>
          </a:prstGeom>
        </p:spPr>
      </p:pic>
      <p:sp>
        <p:nvSpPr>
          <p:cNvPr id="24" name="Text 12"/>
          <p:cNvSpPr/>
          <p:nvPr/>
        </p:nvSpPr>
        <p:spPr>
          <a:xfrm>
            <a:off x="1743789" y="45781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Figma</a:t>
            </a:r>
            <a:endParaRPr lang="en-US" sz="2200" dirty="0"/>
          </a:p>
        </p:txBody>
      </p:sp>
      <p:sp>
        <p:nvSpPr>
          <p:cNvPr id="25" name="Text 13"/>
          <p:cNvSpPr/>
          <p:nvPr/>
        </p:nvSpPr>
        <p:spPr>
          <a:xfrm>
            <a:off x="793790" y="5068610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Công cụ thiết kế UI/UX.</a:t>
            </a:r>
            <a:endParaRPr lang="en-US" sz="1750" dirty="0"/>
          </a:p>
        </p:txBody>
      </p:sp>
      <p:pic>
        <p:nvPicPr>
          <p:cNvPr id="26" name="Image 10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27" name="Image 11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47717" y="4835128"/>
            <a:ext cx="339328" cy="33932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0C45D05-B45F-EDAE-031F-8A105519566A}"/>
              </a:ext>
            </a:extLst>
          </p:cNvPr>
          <p:cNvSpPr/>
          <p:nvPr/>
        </p:nvSpPr>
        <p:spPr>
          <a:xfrm>
            <a:off x="12852971" y="7746715"/>
            <a:ext cx="1684962" cy="390418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23116" y="715447"/>
            <a:ext cx="3392924" cy="424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Chức Năng Chính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3023116" y="1465064"/>
            <a:ext cx="4126587" cy="434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Website cung cấp các chức năng cơ bản nhưng đầy đủ để người dùng có trải nghiệm tốt nhất:</a:t>
            </a:r>
            <a:endParaRPr lang="en-US" sz="1050" dirty="0"/>
          </a:p>
        </p:txBody>
      </p:sp>
      <p:sp>
        <p:nvSpPr>
          <p:cNvPr id="4" name="Shape 2"/>
          <p:cNvSpPr/>
          <p:nvPr/>
        </p:nvSpPr>
        <p:spPr>
          <a:xfrm>
            <a:off x="3023116" y="2052042"/>
            <a:ext cx="4126587" cy="1083707"/>
          </a:xfrm>
          <a:prstGeom prst="roundRect">
            <a:avLst>
              <a:gd name="adj" fmla="val 6750"/>
            </a:avLst>
          </a:prstGeom>
          <a:solidFill>
            <a:srgbClr val="FDFBF7"/>
          </a:solidFill>
          <a:ln w="15240">
            <a:solidFill>
              <a:srgbClr val="E6DED2"/>
            </a:solidFill>
            <a:prstDash val="solid"/>
          </a:ln>
          <a:effectLst>
            <a:outerShdw dist="12700" dir="2700000" algn="bl" rotWithShape="0">
              <a:srgbClr val="E6DED2">
                <a:alpha val="100000"/>
              </a:srgbClr>
            </a:outerShdw>
          </a:effectLst>
        </p:spPr>
        <p:txBody>
          <a:bodyPr/>
          <a:lstStyle/>
          <a:p>
            <a:endParaRPr lang="vi-VN"/>
          </a:p>
        </p:txBody>
      </p:sp>
      <p:sp>
        <p:nvSpPr>
          <p:cNvPr id="5" name="Shape 3"/>
          <p:cNvSpPr/>
          <p:nvPr/>
        </p:nvSpPr>
        <p:spPr>
          <a:xfrm>
            <a:off x="3007876" y="2052042"/>
            <a:ext cx="60960" cy="1083707"/>
          </a:xfrm>
          <a:prstGeom prst="roundRect">
            <a:avLst>
              <a:gd name="adj" fmla="val 93508"/>
            </a:avLst>
          </a:prstGeom>
          <a:solidFill>
            <a:srgbClr val="E6DED2"/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6" name="Text 4"/>
          <p:cNvSpPr/>
          <p:nvPr/>
        </p:nvSpPr>
        <p:spPr>
          <a:xfrm>
            <a:off x="3219688" y="2202894"/>
            <a:ext cx="1939528" cy="212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Trang Chủ (Home Page)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3219688" y="2550557"/>
            <a:ext cx="3779163" cy="434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Tổng quan về dịch vụ, các chương trình khuyến mãi và xe đạp nổi bật.</a:t>
            </a:r>
            <a:endParaRPr lang="en-US" sz="1050" dirty="0"/>
          </a:p>
        </p:txBody>
      </p:sp>
      <p:sp>
        <p:nvSpPr>
          <p:cNvPr id="8" name="Shape 6"/>
          <p:cNvSpPr/>
          <p:nvPr/>
        </p:nvSpPr>
        <p:spPr>
          <a:xfrm>
            <a:off x="3023116" y="3271361"/>
            <a:ext cx="4126587" cy="866537"/>
          </a:xfrm>
          <a:prstGeom prst="roundRect">
            <a:avLst>
              <a:gd name="adj" fmla="val 8442"/>
            </a:avLst>
          </a:prstGeom>
          <a:solidFill>
            <a:srgbClr val="FDFBF7"/>
          </a:solidFill>
          <a:ln w="15240">
            <a:solidFill>
              <a:srgbClr val="E6DED2"/>
            </a:solidFill>
            <a:prstDash val="solid"/>
          </a:ln>
          <a:effectLst>
            <a:outerShdw dist="12700" dir="2700000" algn="bl" rotWithShape="0">
              <a:srgbClr val="E6DED2">
                <a:alpha val="100000"/>
              </a:srgbClr>
            </a:outerShdw>
          </a:effectLst>
        </p:spPr>
        <p:txBody>
          <a:bodyPr/>
          <a:lstStyle/>
          <a:p>
            <a:endParaRPr lang="vi-VN"/>
          </a:p>
        </p:txBody>
      </p:sp>
      <p:sp>
        <p:nvSpPr>
          <p:cNvPr id="9" name="Shape 7"/>
          <p:cNvSpPr/>
          <p:nvPr/>
        </p:nvSpPr>
        <p:spPr>
          <a:xfrm>
            <a:off x="3007876" y="3271361"/>
            <a:ext cx="60960" cy="866537"/>
          </a:xfrm>
          <a:prstGeom prst="roundRect">
            <a:avLst>
              <a:gd name="adj" fmla="val 93508"/>
            </a:avLst>
          </a:prstGeom>
          <a:solidFill>
            <a:srgbClr val="E6DED2"/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10" name="Text 8"/>
          <p:cNvSpPr/>
          <p:nvPr/>
        </p:nvSpPr>
        <p:spPr>
          <a:xfrm>
            <a:off x="3219688" y="3422213"/>
            <a:ext cx="2590681" cy="212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Trang Sản Phẩm (Product Page)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3219688" y="3769876"/>
            <a:ext cx="3779163" cy="217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Hiển thị chi tiết các loại xe đạp, giá cả và tình trạng sẵn có.</a:t>
            </a:r>
            <a:endParaRPr lang="en-US" sz="1050" dirty="0"/>
          </a:p>
        </p:txBody>
      </p:sp>
      <p:sp>
        <p:nvSpPr>
          <p:cNvPr id="12" name="Shape 10"/>
          <p:cNvSpPr/>
          <p:nvPr/>
        </p:nvSpPr>
        <p:spPr>
          <a:xfrm>
            <a:off x="3023116" y="4273510"/>
            <a:ext cx="4126587" cy="1083707"/>
          </a:xfrm>
          <a:prstGeom prst="roundRect">
            <a:avLst>
              <a:gd name="adj" fmla="val 6750"/>
            </a:avLst>
          </a:prstGeom>
          <a:solidFill>
            <a:srgbClr val="FDFBF7"/>
          </a:solidFill>
          <a:ln w="15240">
            <a:solidFill>
              <a:srgbClr val="E6DED2"/>
            </a:solidFill>
            <a:prstDash val="solid"/>
          </a:ln>
          <a:effectLst>
            <a:outerShdw dist="12700" dir="2700000" algn="bl" rotWithShape="0">
              <a:srgbClr val="E6DED2">
                <a:alpha val="100000"/>
              </a:srgbClr>
            </a:outerShdw>
          </a:effectLst>
        </p:spPr>
        <p:txBody>
          <a:bodyPr/>
          <a:lstStyle/>
          <a:p>
            <a:endParaRPr lang="vi-VN"/>
          </a:p>
        </p:txBody>
      </p:sp>
      <p:sp>
        <p:nvSpPr>
          <p:cNvPr id="13" name="Shape 11"/>
          <p:cNvSpPr/>
          <p:nvPr/>
        </p:nvSpPr>
        <p:spPr>
          <a:xfrm>
            <a:off x="3007876" y="4273510"/>
            <a:ext cx="60960" cy="1083707"/>
          </a:xfrm>
          <a:prstGeom prst="roundRect">
            <a:avLst>
              <a:gd name="adj" fmla="val 93508"/>
            </a:avLst>
          </a:prstGeom>
          <a:solidFill>
            <a:srgbClr val="E6DED2"/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14" name="Text 12"/>
          <p:cNvSpPr/>
          <p:nvPr/>
        </p:nvSpPr>
        <p:spPr>
          <a:xfrm>
            <a:off x="3219688" y="4424363"/>
            <a:ext cx="2200870" cy="212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Trang Liên Hệ (Contact Us)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3219688" y="4772025"/>
            <a:ext cx="3779163" cy="434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Cung cấp thông tin liên hệ và biểu mẫu để người dùng gửi yêu cầu.</a:t>
            </a:r>
            <a:endParaRPr lang="en-US" sz="1050" dirty="0"/>
          </a:p>
        </p:txBody>
      </p:sp>
      <p:sp>
        <p:nvSpPr>
          <p:cNvPr id="16" name="Shape 14"/>
          <p:cNvSpPr/>
          <p:nvPr/>
        </p:nvSpPr>
        <p:spPr>
          <a:xfrm>
            <a:off x="3023116" y="5492829"/>
            <a:ext cx="4126587" cy="866537"/>
          </a:xfrm>
          <a:prstGeom prst="roundRect">
            <a:avLst>
              <a:gd name="adj" fmla="val 8442"/>
            </a:avLst>
          </a:prstGeom>
          <a:solidFill>
            <a:srgbClr val="FDFBF7"/>
          </a:solidFill>
          <a:ln w="15240">
            <a:solidFill>
              <a:srgbClr val="E6DED2"/>
            </a:solidFill>
            <a:prstDash val="solid"/>
          </a:ln>
          <a:effectLst>
            <a:outerShdw dist="12700" dir="2700000" algn="bl" rotWithShape="0">
              <a:srgbClr val="E6DED2">
                <a:alpha val="100000"/>
              </a:srgbClr>
            </a:outerShdw>
          </a:effectLst>
        </p:spPr>
        <p:txBody>
          <a:bodyPr/>
          <a:lstStyle/>
          <a:p>
            <a:endParaRPr lang="vi-VN"/>
          </a:p>
        </p:txBody>
      </p:sp>
      <p:sp>
        <p:nvSpPr>
          <p:cNvPr id="17" name="Shape 15"/>
          <p:cNvSpPr/>
          <p:nvPr/>
        </p:nvSpPr>
        <p:spPr>
          <a:xfrm>
            <a:off x="3007876" y="5492829"/>
            <a:ext cx="60960" cy="866537"/>
          </a:xfrm>
          <a:prstGeom prst="roundRect">
            <a:avLst>
              <a:gd name="adj" fmla="val 93508"/>
            </a:avLst>
          </a:prstGeom>
          <a:solidFill>
            <a:srgbClr val="E6DED2"/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18" name="Text 16"/>
          <p:cNvSpPr/>
          <p:nvPr/>
        </p:nvSpPr>
        <p:spPr>
          <a:xfrm>
            <a:off x="3219688" y="5643682"/>
            <a:ext cx="2042755" cy="212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Hiển Thị Hình Ảnh &amp; Giá</a:t>
            </a:r>
            <a:endParaRPr lang="en-US" sz="1300" dirty="0"/>
          </a:p>
        </p:txBody>
      </p:sp>
      <p:sp>
        <p:nvSpPr>
          <p:cNvPr id="19" name="Text 17"/>
          <p:cNvSpPr/>
          <p:nvPr/>
        </p:nvSpPr>
        <p:spPr>
          <a:xfrm>
            <a:off x="3219688" y="5991344"/>
            <a:ext cx="3779163" cy="217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Hình ảnh xe đạp sắc nét kèm thông tin giá cả rõ ràng.</a:t>
            </a:r>
            <a:endParaRPr lang="en-US" sz="1050" dirty="0"/>
          </a:p>
        </p:txBody>
      </p:sp>
      <p:sp>
        <p:nvSpPr>
          <p:cNvPr id="20" name="Shape 18"/>
          <p:cNvSpPr/>
          <p:nvPr/>
        </p:nvSpPr>
        <p:spPr>
          <a:xfrm>
            <a:off x="3023116" y="6494978"/>
            <a:ext cx="4126587" cy="866537"/>
          </a:xfrm>
          <a:prstGeom prst="roundRect">
            <a:avLst>
              <a:gd name="adj" fmla="val 8442"/>
            </a:avLst>
          </a:prstGeom>
          <a:solidFill>
            <a:srgbClr val="FDFBF7"/>
          </a:solidFill>
          <a:ln w="15240">
            <a:solidFill>
              <a:srgbClr val="E6DED2"/>
            </a:solidFill>
            <a:prstDash val="solid"/>
          </a:ln>
          <a:effectLst>
            <a:outerShdw dist="12700" dir="2700000" algn="bl" rotWithShape="0">
              <a:srgbClr val="E6DED2">
                <a:alpha val="100000"/>
              </a:srgbClr>
            </a:outerShdw>
          </a:effectLst>
        </p:spPr>
        <p:txBody>
          <a:bodyPr/>
          <a:lstStyle/>
          <a:p>
            <a:endParaRPr lang="vi-VN"/>
          </a:p>
        </p:txBody>
      </p:sp>
      <p:sp>
        <p:nvSpPr>
          <p:cNvPr id="21" name="Shape 19"/>
          <p:cNvSpPr/>
          <p:nvPr/>
        </p:nvSpPr>
        <p:spPr>
          <a:xfrm>
            <a:off x="3007876" y="6494978"/>
            <a:ext cx="60960" cy="866537"/>
          </a:xfrm>
          <a:prstGeom prst="roundRect">
            <a:avLst>
              <a:gd name="adj" fmla="val 93508"/>
            </a:avLst>
          </a:prstGeom>
          <a:solidFill>
            <a:srgbClr val="E6DED2"/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22" name="Text 20"/>
          <p:cNvSpPr/>
          <p:nvPr/>
        </p:nvSpPr>
        <p:spPr>
          <a:xfrm>
            <a:off x="3219688" y="6645831"/>
            <a:ext cx="1773198" cy="212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Giao Diện Responsive</a:t>
            </a:r>
            <a:endParaRPr lang="en-US" sz="1300" dirty="0"/>
          </a:p>
        </p:txBody>
      </p:sp>
      <p:sp>
        <p:nvSpPr>
          <p:cNvPr id="23" name="Text 21"/>
          <p:cNvSpPr/>
          <p:nvPr/>
        </p:nvSpPr>
        <p:spPr>
          <a:xfrm>
            <a:off x="3219688" y="6993493"/>
            <a:ext cx="3779163" cy="217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Tự động điều chỉnh để hiển thị tối ưu trên mọi thiết bị.</a:t>
            </a:r>
            <a:endParaRPr lang="en-US" sz="1050" dirty="0"/>
          </a:p>
        </p:txBody>
      </p:sp>
      <p:pic>
        <p:nvPicPr>
          <p:cNvPr id="2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317" y="1495663"/>
            <a:ext cx="4126587" cy="412658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64A6DF3-6D66-5907-AC66-26BE6AE2C720}"/>
              </a:ext>
            </a:extLst>
          </p:cNvPr>
          <p:cNvSpPr/>
          <p:nvPr/>
        </p:nvSpPr>
        <p:spPr>
          <a:xfrm>
            <a:off x="12852971" y="7746715"/>
            <a:ext cx="1684962" cy="390418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7357" y="595074"/>
            <a:ext cx="6914317" cy="676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Thiết Kế Giao Diện (UI/UX)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57357" y="1595914"/>
            <a:ext cx="7629287" cy="6041231"/>
          </a:xfrm>
          <a:prstGeom prst="roundRect">
            <a:avLst>
              <a:gd name="adj" fmla="val 1505"/>
            </a:avLst>
          </a:prstGeom>
          <a:solidFill>
            <a:srgbClr val="F2EDE5"/>
          </a:solidFill>
          <a:ln w="7620">
            <a:solidFill>
              <a:srgbClr val="CCC4B8"/>
            </a:solidFill>
            <a:prstDash val="solid"/>
          </a:ln>
          <a:effectLst>
            <a:outerShdw dist="1905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vi-VN"/>
          </a:p>
        </p:txBody>
      </p:sp>
      <p:sp>
        <p:nvSpPr>
          <p:cNvPr id="5" name="Shape 2"/>
          <p:cNvSpPr/>
          <p:nvPr/>
        </p:nvSpPr>
        <p:spPr>
          <a:xfrm>
            <a:off x="764977" y="1603534"/>
            <a:ext cx="7614047" cy="1246823"/>
          </a:xfrm>
          <a:prstGeom prst="roundRect">
            <a:avLst>
              <a:gd name="adj" fmla="val 7290"/>
            </a:avLst>
          </a:prstGeom>
          <a:solidFill>
            <a:srgbClr val="F2EDE5"/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6" name="Text 3"/>
          <p:cNvSpPr/>
          <p:nvPr/>
        </p:nvSpPr>
        <p:spPr>
          <a:xfrm>
            <a:off x="981313" y="1819870"/>
            <a:ext cx="2705100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Font Chữ: Poppins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981313" y="2287786"/>
            <a:ext cx="7181374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Sử dụng Poppins để tạo cảm giác hiện đại, dễ đọc và thân thiện.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64977" y="2850356"/>
            <a:ext cx="7614047" cy="1593056"/>
          </a:xfrm>
          <a:prstGeom prst="rect">
            <a:avLst/>
          </a:prstGeom>
          <a:solidFill>
            <a:srgbClr val="F2EDE5"/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9" name="Shape 6"/>
          <p:cNvSpPr/>
          <p:nvPr/>
        </p:nvSpPr>
        <p:spPr>
          <a:xfrm>
            <a:off x="764977" y="2850356"/>
            <a:ext cx="7614047" cy="30480"/>
          </a:xfrm>
          <a:prstGeom prst="roundRect">
            <a:avLst>
              <a:gd name="adj" fmla="val 298200"/>
            </a:avLst>
          </a:prstGeom>
          <a:solidFill>
            <a:srgbClr val="CCC4B8"/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10" name="Text 7"/>
          <p:cNvSpPr/>
          <p:nvPr/>
        </p:nvSpPr>
        <p:spPr>
          <a:xfrm>
            <a:off x="981313" y="3066693"/>
            <a:ext cx="2982158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Màu Sắc: Trắng – Xanh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981313" y="3534608"/>
            <a:ext cx="7181374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Kết hợp màu trắng tinh khiết và xanh lá cây tượng trưng cho thiên nhiên, môi trường và sự tươi mới.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64977" y="4443413"/>
            <a:ext cx="7614047" cy="1593056"/>
          </a:xfrm>
          <a:prstGeom prst="rect">
            <a:avLst/>
          </a:prstGeom>
          <a:solidFill>
            <a:srgbClr val="F2EDE5"/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13" name="Shape 10"/>
          <p:cNvSpPr/>
          <p:nvPr/>
        </p:nvSpPr>
        <p:spPr>
          <a:xfrm>
            <a:off x="764977" y="4443413"/>
            <a:ext cx="7614047" cy="30480"/>
          </a:xfrm>
          <a:prstGeom prst="roundRect">
            <a:avLst>
              <a:gd name="adj" fmla="val 298200"/>
            </a:avLst>
          </a:prstGeom>
          <a:solidFill>
            <a:srgbClr val="CCC4B8"/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14" name="Text 11"/>
          <p:cNvSpPr/>
          <p:nvPr/>
        </p:nvSpPr>
        <p:spPr>
          <a:xfrm>
            <a:off x="981313" y="4659749"/>
            <a:ext cx="4061222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Bố Cục: Header – Body – Footer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981313" y="5127665"/>
            <a:ext cx="7181374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Bố cục truyền thống, rõ ràng, giúp người dùng dễ dàng định hướng và tìm kiếm thông tin.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764977" y="6036469"/>
            <a:ext cx="7614047" cy="1593056"/>
          </a:xfrm>
          <a:prstGeom prst="rect">
            <a:avLst/>
          </a:prstGeom>
          <a:solidFill>
            <a:srgbClr val="F2EDE5"/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17" name="Shape 14"/>
          <p:cNvSpPr/>
          <p:nvPr/>
        </p:nvSpPr>
        <p:spPr>
          <a:xfrm>
            <a:off x="764977" y="6036469"/>
            <a:ext cx="7614047" cy="30480"/>
          </a:xfrm>
          <a:prstGeom prst="roundRect">
            <a:avLst>
              <a:gd name="adj" fmla="val 298200"/>
            </a:avLst>
          </a:prstGeom>
          <a:solidFill>
            <a:srgbClr val="CCC4B8"/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18" name="Text 15"/>
          <p:cNvSpPr/>
          <p:nvPr/>
        </p:nvSpPr>
        <p:spPr>
          <a:xfrm>
            <a:off x="981313" y="6252805"/>
            <a:ext cx="4384715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Ưu Tiên Trải Nghiệm Người Dùng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981313" y="6720721"/>
            <a:ext cx="7181374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Mọi quyết định thiết kế đều hướng đến sự tiện lợi, trực quan và hài lòng của người dùng.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53910"/>
            <a:ext cx="522315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Demo giao diện website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77451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Chúng tôi xin trình bày các hình ảnh thực tế của giao diện website đã được triển khai.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538538"/>
            <a:ext cx="4221599" cy="2721888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460" y="3538538"/>
            <a:ext cx="4221599" cy="2721888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7510" y="3538538"/>
            <a:ext cx="4221599" cy="2721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0FDD8F-17D8-29D1-B005-8351C4EAFD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89" y="3538538"/>
            <a:ext cx="4221599" cy="27218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D54464-CADD-9E7F-974B-51614B6A6D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4460" y="3538538"/>
            <a:ext cx="4221599" cy="27218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8EEDC3-A6FB-EA08-C541-F73D935697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5130" y="3538538"/>
            <a:ext cx="4213979" cy="27218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25D5C2E-5758-3CF2-B9A9-340F4CF64C1D}"/>
              </a:ext>
            </a:extLst>
          </p:cNvPr>
          <p:cNvSpPr/>
          <p:nvPr/>
        </p:nvSpPr>
        <p:spPr>
          <a:xfrm>
            <a:off x="12852971" y="7746715"/>
            <a:ext cx="1684962" cy="390418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41953" y="679252"/>
            <a:ext cx="6598801" cy="590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Kết Quả Đạt Được &amp; Hạn Chế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1341953" y="1741527"/>
            <a:ext cx="3777496" cy="472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Kết Quả Đạt Được</a:t>
            </a:r>
            <a:endParaRPr lang="en-US" sz="2950" dirty="0"/>
          </a:p>
        </p:txBody>
      </p:sp>
      <p:sp>
        <p:nvSpPr>
          <p:cNvPr id="4" name="Shape 2"/>
          <p:cNvSpPr/>
          <p:nvPr/>
        </p:nvSpPr>
        <p:spPr>
          <a:xfrm>
            <a:off x="1341953" y="2426137"/>
            <a:ext cx="5742861" cy="1511379"/>
          </a:xfrm>
          <a:prstGeom prst="roundRect">
            <a:avLst>
              <a:gd name="adj" fmla="val 7260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dist="16510" dir="2700000" algn="bl" rotWithShape="0">
              <a:srgbClr val="E6DED2">
                <a:alpha val="100000"/>
              </a:srgbClr>
            </a:outerShdw>
          </a:effectLst>
        </p:spPr>
        <p:txBody>
          <a:bodyPr/>
          <a:lstStyle/>
          <a:p>
            <a:endParaRPr lang="vi-VN"/>
          </a:p>
        </p:txBody>
      </p:sp>
      <p:sp>
        <p:nvSpPr>
          <p:cNvPr id="5" name="Shape 3"/>
          <p:cNvSpPr/>
          <p:nvPr/>
        </p:nvSpPr>
        <p:spPr>
          <a:xfrm>
            <a:off x="1319093" y="2426137"/>
            <a:ext cx="91440" cy="1511379"/>
          </a:xfrm>
          <a:prstGeom prst="roundRect">
            <a:avLst>
              <a:gd name="adj" fmla="val 86755"/>
            </a:avLst>
          </a:prstGeom>
          <a:solidFill>
            <a:srgbClr val="E6DED2"/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6" name="Text 4"/>
          <p:cNvSpPr/>
          <p:nvPr/>
        </p:nvSpPr>
        <p:spPr>
          <a:xfrm>
            <a:off x="1622227" y="2637830"/>
            <a:ext cx="3803094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Website hoàn thành theo yêu cầu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1622227" y="3121700"/>
            <a:ext cx="5250894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Đồ án đã xây dựng thành công một website thuê xe đạp đáp ứng đầy đủ các chức năng đề ra.</a:t>
            </a:r>
            <a:endParaRPr lang="en-US" sz="1450" dirty="0"/>
          </a:p>
        </p:txBody>
      </p:sp>
      <p:sp>
        <p:nvSpPr>
          <p:cNvPr id="8" name="Shape 6"/>
          <p:cNvSpPr/>
          <p:nvPr/>
        </p:nvSpPr>
        <p:spPr>
          <a:xfrm>
            <a:off x="1341953" y="4126349"/>
            <a:ext cx="5742861" cy="1511379"/>
          </a:xfrm>
          <a:prstGeom prst="roundRect">
            <a:avLst>
              <a:gd name="adj" fmla="val 7260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dist="16510" dir="2700000" algn="bl" rotWithShape="0">
              <a:srgbClr val="E6DED2">
                <a:alpha val="100000"/>
              </a:srgbClr>
            </a:outerShdw>
          </a:effectLst>
        </p:spPr>
        <p:txBody>
          <a:bodyPr/>
          <a:lstStyle/>
          <a:p>
            <a:endParaRPr lang="vi-VN"/>
          </a:p>
        </p:txBody>
      </p:sp>
      <p:sp>
        <p:nvSpPr>
          <p:cNvPr id="9" name="Shape 7"/>
          <p:cNvSpPr/>
          <p:nvPr/>
        </p:nvSpPr>
        <p:spPr>
          <a:xfrm>
            <a:off x="1319093" y="4126349"/>
            <a:ext cx="91440" cy="1511379"/>
          </a:xfrm>
          <a:prstGeom prst="roundRect">
            <a:avLst>
              <a:gd name="adj" fmla="val 86755"/>
            </a:avLst>
          </a:prstGeom>
          <a:solidFill>
            <a:srgbClr val="E6DED2"/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10" name="Text 8"/>
          <p:cNvSpPr/>
          <p:nvPr/>
        </p:nvSpPr>
        <p:spPr>
          <a:xfrm>
            <a:off x="1622227" y="4338042"/>
            <a:ext cx="3539728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Giao diện đơn giản, dễ sử dụng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1622227" y="4821912"/>
            <a:ext cx="5250894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Thiết kế thân thiện, trực quan, giúp người dùng dễ dàng thao tác mà không gặp khó khăn.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1341953" y="5826562"/>
            <a:ext cx="5742861" cy="1511379"/>
          </a:xfrm>
          <a:prstGeom prst="roundRect">
            <a:avLst>
              <a:gd name="adj" fmla="val 7260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dist="16510" dir="2700000" algn="bl" rotWithShape="0">
              <a:srgbClr val="E6DED2">
                <a:alpha val="100000"/>
              </a:srgbClr>
            </a:outerShdw>
          </a:effectLst>
        </p:spPr>
        <p:txBody>
          <a:bodyPr/>
          <a:lstStyle/>
          <a:p>
            <a:endParaRPr lang="vi-VN"/>
          </a:p>
        </p:txBody>
      </p:sp>
      <p:sp>
        <p:nvSpPr>
          <p:cNvPr id="13" name="Shape 11"/>
          <p:cNvSpPr/>
          <p:nvPr/>
        </p:nvSpPr>
        <p:spPr>
          <a:xfrm>
            <a:off x="1319093" y="5826562"/>
            <a:ext cx="91440" cy="1511379"/>
          </a:xfrm>
          <a:prstGeom prst="roundRect">
            <a:avLst>
              <a:gd name="adj" fmla="val 86755"/>
            </a:avLst>
          </a:prstGeom>
          <a:solidFill>
            <a:srgbClr val="E6DED2"/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14" name="Text 12"/>
          <p:cNvSpPr/>
          <p:nvPr/>
        </p:nvSpPr>
        <p:spPr>
          <a:xfrm>
            <a:off x="1622227" y="6038255"/>
            <a:ext cx="4189928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Chức năng cơ bản hoạt động ổn định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1622227" y="6522125"/>
            <a:ext cx="5250894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Các tính năng chính như hiển thị sản phẩm, liên hệ đều hoạt động mượt mà và hiệu quả.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7553206" y="1741527"/>
            <a:ext cx="3777496" cy="472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Hạn Chế</a:t>
            </a:r>
            <a:endParaRPr lang="en-US" sz="2950" dirty="0"/>
          </a:p>
        </p:txBody>
      </p:sp>
      <p:sp>
        <p:nvSpPr>
          <p:cNvPr id="17" name="Shape 15"/>
          <p:cNvSpPr/>
          <p:nvPr/>
        </p:nvSpPr>
        <p:spPr>
          <a:xfrm>
            <a:off x="7553206" y="2426137"/>
            <a:ext cx="5742861" cy="1511379"/>
          </a:xfrm>
          <a:prstGeom prst="roundRect">
            <a:avLst>
              <a:gd name="adj" fmla="val 7260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dist="16510" dir="2700000" algn="bl" rotWithShape="0">
              <a:srgbClr val="E6DED2">
                <a:alpha val="100000"/>
              </a:srgbClr>
            </a:outerShdw>
          </a:effectLst>
        </p:spPr>
        <p:txBody>
          <a:bodyPr/>
          <a:lstStyle/>
          <a:p>
            <a:endParaRPr lang="vi-VN"/>
          </a:p>
        </p:txBody>
      </p:sp>
      <p:sp>
        <p:nvSpPr>
          <p:cNvPr id="18" name="Shape 16"/>
          <p:cNvSpPr/>
          <p:nvPr/>
        </p:nvSpPr>
        <p:spPr>
          <a:xfrm>
            <a:off x="7530346" y="2426137"/>
            <a:ext cx="91440" cy="1511379"/>
          </a:xfrm>
          <a:prstGeom prst="roundRect">
            <a:avLst>
              <a:gd name="adj" fmla="val 86755"/>
            </a:avLst>
          </a:prstGeom>
          <a:solidFill>
            <a:srgbClr val="E6DED2"/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19" name="Text 17"/>
          <p:cNvSpPr/>
          <p:nvPr/>
        </p:nvSpPr>
        <p:spPr>
          <a:xfrm>
            <a:off x="7833479" y="2637830"/>
            <a:ext cx="4413171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Chưa có chức năng đăng nhập/đăng ký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7833479" y="3121700"/>
            <a:ext cx="5250894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Hệ thống chưa hỗ trợ quản lý tài khoản người dùng cá nhân.</a:t>
            </a:r>
            <a:endParaRPr lang="en-US" sz="1450" dirty="0"/>
          </a:p>
        </p:txBody>
      </p:sp>
      <p:sp>
        <p:nvSpPr>
          <p:cNvPr id="21" name="Shape 19"/>
          <p:cNvSpPr/>
          <p:nvPr/>
        </p:nvSpPr>
        <p:spPr>
          <a:xfrm>
            <a:off x="7553206" y="4126349"/>
            <a:ext cx="5742861" cy="1511379"/>
          </a:xfrm>
          <a:prstGeom prst="roundRect">
            <a:avLst>
              <a:gd name="adj" fmla="val 7260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dist="16510" dir="2700000" algn="bl" rotWithShape="0">
              <a:srgbClr val="E6DED2">
                <a:alpha val="100000"/>
              </a:srgbClr>
            </a:outerShdw>
          </a:effectLst>
        </p:spPr>
        <p:txBody>
          <a:bodyPr/>
          <a:lstStyle/>
          <a:p>
            <a:endParaRPr lang="vi-VN"/>
          </a:p>
        </p:txBody>
      </p:sp>
      <p:sp>
        <p:nvSpPr>
          <p:cNvPr id="22" name="Shape 20"/>
          <p:cNvSpPr/>
          <p:nvPr/>
        </p:nvSpPr>
        <p:spPr>
          <a:xfrm>
            <a:off x="7530346" y="4126349"/>
            <a:ext cx="91440" cy="1511379"/>
          </a:xfrm>
          <a:prstGeom prst="roundRect">
            <a:avLst>
              <a:gd name="adj" fmla="val 86755"/>
            </a:avLst>
          </a:prstGeom>
          <a:solidFill>
            <a:srgbClr val="E6DED2"/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23" name="Text 21"/>
          <p:cNvSpPr/>
          <p:nvPr/>
        </p:nvSpPr>
        <p:spPr>
          <a:xfrm>
            <a:off x="7833479" y="4338042"/>
            <a:ext cx="371558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Chưa tích hợp thanh toán online</a:t>
            </a:r>
            <a:endParaRPr lang="en-US" sz="1850" dirty="0"/>
          </a:p>
        </p:txBody>
      </p:sp>
      <p:sp>
        <p:nvSpPr>
          <p:cNvPr id="24" name="Text 22"/>
          <p:cNvSpPr/>
          <p:nvPr/>
        </p:nvSpPr>
        <p:spPr>
          <a:xfrm>
            <a:off x="7833479" y="4821912"/>
            <a:ext cx="5250894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Giao dịch thanh toán hiện tại vẫn cần thực hiện offline, giới hạn sự tiện lợi.</a:t>
            </a:r>
            <a:endParaRPr lang="en-US" sz="1450" dirty="0"/>
          </a:p>
        </p:txBody>
      </p:sp>
      <p:sp>
        <p:nvSpPr>
          <p:cNvPr id="25" name="Shape 23"/>
          <p:cNvSpPr/>
          <p:nvPr/>
        </p:nvSpPr>
        <p:spPr>
          <a:xfrm>
            <a:off x="7553206" y="5826562"/>
            <a:ext cx="5742861" cy="1511379"/>
          </a:xfrm>
          <a:prstGeom prst="roundRect">
            <a:avLst>
              <a:gd name="adj" fmla="val 7260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dist="16510" dir="2700000" algn="bl" rotWithShape="0">
              <a:srgbClr val="E6DED2">
                <a:alpha val="100000"/>
              </a:srgbClr>
            </a:outerShdw>
          </a:effectLst>
        </p:spPr>
        <p:txBody>
          <a:bodyPr/>
          <a:lstStyle/>
          <a:p>
            <a:endParaRPr lang="vi-VN"/>
          </a:p>
        </p:txBody>
      </p:sp>
      <p:sp>
        <p:nvSpPr>
          <p:cNvPr id="26" name="Shape 24"/>
          <p:cNvSpPr/>
          <p:nvPr/>
        </p:nvSpPr>
        <p:spPr>
          <a:xfrm>
            <a:off x="7530346" y="5826562"/>
            <a:ext cx="91440" cy="1511379"/>
          </a:xfrm>
          <a:prstGeom prst="roundRect">
            <a:avLst>
              <a:gd name="adj" fmla="val 86755"/>
            </a:avLst>
          </a:prstGeom>
          <a:solidFill>
            <a:srgbClr val="E6DED2"/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27" name="Text 25"/>
          <p:cNvSpPr/>
          <p:nvPr/>
        </p:nvSpPr>
        <p:spPr>
          <a:xfrm>
            <a:off x="7833479" y="6038255"/>
            <a:ext cx="2912269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Kinh nghiệm còn hạn chế</a:t>
            </a:r>
            <a:endParaRPr lang="en-US" sz="1850" dirty="0"/>
          </a:p>
        </p:txBody>
      </p:sp>
      <p:sp>
        <p:nvSpPr>
          <p:cNvPr id="28" name="Text 26"/>
          <p:cNvSpPr/>
          <p:nvPr/>
        </p:nvSpPr>
        <p:spPr>
          <a:xfrm>
            <a:off x="7833479" y="6522125"/>
            <a:ext cx="5250894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Do là đồ án sinh viên, đội ngũ thực hiện còn thiếu kinh nghiệm trong việc phát triển các tính năng nâng cao.</a:t>
            </a:r>
            <a:endParaRPr lang="en-US" sz="145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EA43DB0-35F5-9C06-49B4-AEE83D9B7F99}"/>
              </a:ext>
            </a:extLst>
          </p:cNvPr>
          <p:cNvSpPr/>
          <p:nvPr/>
        </p:nvSpPr>
        <p:spPr>
          <a:xfrm>
            <a:off x="12852971" y="7746715"/>
            <a:ext cx="1684962" cy="390418"/>
          </a:xfrm>
          <a:prstGeom prst="rect">
            <a:avLst/>
          </a:prstGeom>
          <a:solidFill>
            <a:srgbClr val="FDF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1150</Words>
  <Application>Microsoft Office PowerPoint</Application>
  <PresentationFormat>Custom</PresentationFormat>
  <Paragraphs>110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Noto Serif Medium</vt:lpstr>
      <vt:lpstr>Arial</vt:lpstr>
      <vt:lpstr>Noto 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Ray Fan</dc:creator>
  <cp:lastModifiedBy>Ray Fan</cp:lastModifiedBy>
  <cp:revision>4</cp:revision>
  <dcterms:created xsi:type="dcterms:W3CDTF">2026-01-15T05:35:12Z</dcterms:created>
  <dcterms:modified xsi:type="dcterms:W3CDTF">2026-01-18T16:10:55Z</dcterms:modified>
</cp:coreProperties>
</file>